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68" r:id="rId3"/>
    <p:sldId id="270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6" r:id="rId1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24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uh\1%20&#1054;&#1073;&#1084;&#1077;&#1085;%20&#1050;&#1086;&#1090;&#1083;&#1103;&#1082;&#1086;&#1074;&#1086;\&#1044;&#1077;&#1084;&#1077;&#1085;&#1082;&#1086;\2023\&#1053;&#1040;&#1058;&#1059;&#1056;&#1040;&#1051;&#1068;&#1053;&#1067;&#1049;%20&#1059;&#1042;&#1051;&#1040;&#1046;&#1053;&#1071;&#1070;&#1065;&#1048;&#1049;%20&#1060;&#1040;&#1050;&#1058;&#1054;&#1056;\&#1050;&#1086;&#1088;&#1085;&#1077;&#1086;&#1084;&#1077;&#1090;&#1088;&#1080;&#1103;%20NMF-System%20&#8470;1%20&#1075;&#1088;&#1072;&#1092;&#1080;&#108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uh\1%20&#1054;&#1073;&#1084;&#1077;&#1085;%20&#1050;&#1086;&#1090;&#1083;&#1103;&#1082;&#1086;&#1074;&#1086;\&#1044;&#1077;&#1084;&#1077;&#1085;&#1082;&#1086;\2023\&#1053;&#1040;&#1058;&#1059;&#1056;&#1040;&#1051;&#1068;&#1053;&#1067;&#1049;%20&#1059;&#1042;&#1051;&#1040;&#1046;&#1053;&#1071;&#1070;&#1065;&#1048;&#1049;%20&#1060;&#1040;&#1050;&#1058;&#1054;&#1056;\&#1050;&#1086;&#1088;&#1085;&#1077;&#1086;&#1084;&#1077;&#1090;&#1088;&#1080;&#1103;%20NMF-System%20&#8470;3%20&#1075;&#1088;&#1072;&#1092;&#1080;&#108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13501779860425"/>
          <c:y val="9.9180051422857782E-2"/>
          <c:w val="0.71119844833700518"/>
          <c:h val="0.62827919913660391"/>
        </c:manualLayout>
      </c:layout>
      <c:lineChart>
        <c:grouping val="standard"/>
        <c:varyColors val="0"/>
        <c:ser>
          <c:idx val="0"/>
          <c:order val="0"/>
          <c:tx>
            <c:strRef>
              <c:f>'исходные данные'!$A$2</c:f>
              <c:strCache>
                <c:ptCount val="1"/>
                <c:pt idx="0">
                  <c:v>N1, 2% справа</c:v>
                </c:pt>
              </c:strCache>
            </c:strRef>
          </c:tx>
          <c:dLbls>
            <c:dLbl>
              <c:idx val="1"/>
              <c:layout>
                <c:manualLayout>
                  <c:x val="-1.6390859622074583E-2"/>
                  <c:y val="-2.5181599983344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EF-4DBA-8905-7E8E99A1D3BE}"/>
                </c:ext>
              </c:extLst>
            </c:dLbl>
            <c:dLbl>
              <c:idx val="2"/>
              <c:layout>
                <c:manualLayout>
                  <c:x val="-2.3220384464605601E-2"/>
                  <c:y val="-4.1969333305574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EF-4DBA-8905-7E8E99A1D3BE}"/>
                </c:ext>
              </c:extLst>
            </c:dLbl>
            <c:dLbl>
              <c:idx val="4"/>
              <c:layout>
                <c:manualLayout>
                  <c:x val="-1.6390859622074583E-2"/>
                  <c:y val="3.1476999979180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EF-4DBA-8905-7E8E99A1D3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данные'!$B$2:$H$2</c:f>
              <c:numCache>
                <c:formatCode>General</c:formatCode>
                <c:ptCount val="7"/>
                <c:pt idx="0">
                  <c:v>53.7</c:v>
                </c:pt>
                <c:pt idx="1">
                  <c:v>53.4</c:v>
                </c:pt>
                <c:pt idx="2">
                  <c:v>48.88</c:v>
                </c:pt>
                <c:pt idx="3">
                  <c:v>49.45</c:v>
                </c:pt>
                <c:pt idx="4">
                  <c:v>54.37</c:v>
                </c:pt>
                <c:pt idx="5">
                  <c:v>54.33</c:v>
                </c:pt>
                <c:pt idx="6">
                  <c:v>59.56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EF-4DBA-8905-7E8E99A1D3BE}"/>
            </c:ext>
          </c:extLst>
        </c:ser>
        <c:ser>
          <c:idx val="1"/>
          <c:order val="1"/>
          <c:tx>
            <c:strRef>
              <c:f>'исходные данные'!$A$3</c:f>
              <c:strCache>
                <c:ptCount val="1"/>
                <c:pt idx="0">
                  <c:v>N1, 5% слева</c:v>
                </c:pt>
              </c:strCache>
            </c:strRef>
          </c:tx>
          <c:dLbls>
            <c:dLbl>
              <c:idx val="0"/>
              <c:layout>
                <c:manualLayout>
                  <c:x val="-2.7318099370124242E-2"/>
                  <c:y val="-2.5181599983344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EF-4DBA-8905-7E8E99A1D3BE}"/>
                </c:ext>
              </c:extLst>
            </c:dLbl>
            <c:dLbl>
              <c:idx val="1"/>
              <c:layout>
                <c:manualLayout>
                  <c:x val="-2.8684004338630387E-2"/>
                  <c:y val="2.51815999833444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EF-4DBA-8905-7E8E99A1D3BE}"/>
                </c:ext>
              </c:extLst>
            </c:dLbl>
            <c:dLbl>
              <c:idx val="2"/>
              <c:layout>
                <c:manualLayout>
                  <c:x val="-4.5074863960704946E-2"/>
                  <c:y val="2.9378533313901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6EF-4DBA-8905-7E8E99A1D3BE}"/>
                </c:ext>
              </c:extLst>
            </c:dLbl>
            <c:dLbl>
              <c:idx val="3"/>
              <c:layout>
                <c:manualLayout>
                  <c:x val="-2.7318099370124242E-2"/>
                  <c:y val="-3.1476999979180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6EF-4DBA-8905-7E8E99A1D3BE}"/>
                </c:ext>
              </c:extLst>
            </c:dLbl>
            <c:dLbl>
              <c:idx val="4"/>
              <c:layout>
                <c:manualLayout>
                  <c:x val="-2.7318099370124242E-2"/>
                  <c:y val="-3.1476999979180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6EF-4DBA-8905-7E8E99A1D3BE}"/>
                </c:ext>
              </c:extLst>
            </c:dLbl>
            <c:dLbl>
              <c:idx val="5"/>
              <c:layout>
                <c:manualLayout>
                  <c:x val="-1.7756764590580783E-2"/>
                  <c:y val="-3.567393330973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6EF-4DBA-8905-7E8E99A1D3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данные'!$B$3:$H$3</c:f>
              <c:numCache>
                <c:formatCode>General</c:formatCode>
                <c:ptCount val="7"/>
                <c:pt idx="0">
                  <c:v>53.7</c:v>
                </c:pt>
                <c:pt idx="1">
                  <c:v>51.44</c:v>
                </c:pt>
                <c:pt idx="2">
                  <c:v>48.67</c:v>
                </c:pt>
                <c:pt idx="3">
                  <c:v>50.88</c:v>
                </c:pt>
                <c:pt idx="4">
                  <c:v>55.660000000000011</c:v>
                </c:pt>
                <c:pt idx="5">
                  <c:v>56</c:v>
                </c:pt>
                <c:pt idx="6">
                  <c:v>58.5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46EF-4DBA-8905-7E8E99A1D3BE}"/>
            </c:ext>
          </c:extLst>
        </c:ser>
        <c:ser>
          <c:idx val="2"/>
          <c:order val="2"/>
          <c:tx>
            <c:strRef>
              <c:f>'исходные данные'!$A$4</c:f>
              <c:strCache>
                <c:ptCount val="1"/>
                <c:pt idx="0">
                  <c:v>контроль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Lbls>
            <c:dLbl>
              <c:idx val="1"/>
              <c:layout>
                <c:manualLayout>
                  <c:x val="-3.4147624212655249E-2"/>
                  <c:y val="2.7280066648623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6EF-4DBA-8905-7E8E99A1D3BE}"/>
                </c:ext>
              </c:extLst>
            </c:dLbl>
            <c:dLbl>
              <c:idx val="3"/>
              <c:layout>
                <c:manualLayout>
                  <c:x val="-9.5613347795435091E-3"/>
                  <c:y val="2.3083133318065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6EF-4DBA-8905-7E8E99A1D3BE}"/>
                </c:ext>
              </c:extLst>
            </c:dLbl>
            <c:dLbl>
              <c:idx val="4"/>
              <c:layout>
                <c:manualLayout>
                  <c:x val="-6.8295248425310554E-3"/>
                  <c:y val="-3.35754666444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6EF-4DBA-8905-7E8E99A1D3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данные'!$B$4:$H$4</c:f>
              <c:numCache>
                <c:formatCode>General</c:formatCode>
                <c:ptCount val="7"/>
                <c:pt idx="0">
                  <c:v>53.7</c:v>
                </c:pt>
                <c:pt idx="1">
                  <c:v>44.260000000000012</c:v>
                </c:pt>
                <c:pt idx="2">
                  <c:v>42.96</c:v>
                </c:pt>
                <c:pt idx="3">
                  <c:v>45.85</c:v>
                </c:pt>
                <c:pt idx="4">
                  <c:v>46.57</c:v>
                </c:pt>
                <c:pt idx="5">
                  <c:v>44</c:v>
                </c:pt>
                <c:pt idx="6">
                  <c:v>49.65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46EF-4DBA-8905-7E8E99A1D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578560"/>
        <c:axId val="112580096"/>
      </c:lineChart>
      <c:catAx>
        <c:axId val="1125785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2580096"/>
        <c:crosses val="autoZero"/>
        <c:auto val="1"/>
        <c:lblAlgn val="ctr"/>
        <c:lblOffset val="100"/>
        <c:noMultiLvlLbl val="0"/>
      </c:catAx>
      <c:valAx>
        <c:axId val="112580096"/>
        <c:scaling>
          <c:orientation val="minMax"/>
          <c:min val="3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125785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'исходные данные'!$A$2</c:f>
              <c:strCache>
                <c:ptCount val="1"/>
                <c:pt idx="0">
                  <c:v>N3, 2% справа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данные'!$B$2:$H$2</c:f>
              <c:numCache>
                <c:formatCode>General</c:formatCode>
                <c:ptCount val="7"/>
                <c:pt idx="0">
                  <c:v>53.57</c:v>
                </c:pt>
                <c:pt idx="1">
                  <c:v>55.21</c:v>
                </c:pt>
                <c:pt idx="2">
                  <c:v>55.68</c:v>
                </c:pt>
                <c:pt idx="3">
                  <c:v>54.260000000000012</c:v>
                </c:pt>
                <c:pt idx="4">
                  <c:v>58.58</c:v>
                </c:pt>
                <c:pt idx="5">
                  <c:v>63.690000000000012</c:v>
                </c:pt>
                <c:pt idx="6">
                  <c:v>59.46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BA-43D8-AB20-A30F1CB998FE}"/>
            </c:ext>
          </c:extLst>
        </c:ser>
        <c:ser>
          <c:idx val="1"/>
          <c:order val="1"/>
          <c:tx>
            <c:strRef>
              <c:f>'исходные данные'!$A$3</c:f>
              <c:strCache>
                <c:ptCount val="1"/>
                <c:pt idx="0">
                  <c:v>N3, 5% слева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данные'!$B$3:$H$3</c:f>
              <c:numCache>
                <c:formatCode>General</c:formatCode>
                <c:ptCount val="7"/>
                <c:pt idx="0">
                  <c:v>53.57</c:v>
                </c:pt>
                <c:pt idx="1">
                  <c:v>54.54</c:v>
                </c:pt>
                <c:pt idx="2">
                  <c:v>53.57</c:v>
                </c:pt>
                <c:pt idx="3">
                  <c:v>54.230000000000011</c:v>
                </c:pt>
                <c:pt idx="4">
                  <c:v>58.88</c:v>
                </c:pt>
                <c:pt idx="5">
                  <c:v>59</c:v>
                </c:pt>
                <c:pt idx="6">
                  <c:v>52.190000000000012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BA-43D8-AB20-A30F1CB998FE}"/>
            </c:ext>
          </c:extLst>
        </c:ser>
        <c:ser>
          <c:idx val="2"/>
          <c:order val="2"/>
          <c:tx>
            <c:strRef>
              <c:f>'исходные данные'!$A$4</c:f>
              <c:strCache>
                <c:ptCount val="1"/>
                <c:pt idx="0">
                  <c:v>контроль</c:v>
                </c:pt>
              </c:strCache>
            </c:strRef>
          </c:tx>
          <c:spPr>
            <a:ln>
              <a:solidFill>
                <a:prstClr val="black">
                  <a:lumMod val="50000"/>
                  <a:lumOff val="50000"/>
                </a:prstClr>
              </a:solidFill>
            </a:ln>
          </c:spPr>
          <c:marker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данные'!$B$4:$H$4</c:f>
              <c:numCache>
                <c:formatCode>General</c:formatCode>
                <c:ptCount val="7"/>
                <c:pt idx="0">
                  <c:v>53.57</c:v>
                </c:pt>
                <c:pt idx="1">
                  <c:v>47.89</c:v>
                </c:pt>
                <c:pt idx="2">
                  <c:v>46.88</c:v>
                </c:pt>
                <c:pt idx="3">
                  <c:v>44.3</c:v>
                </c:pt>
                <c:pt idx="4">
                  <c:v>48.47</c:v>
                </c:pt>
                <c:pt idx="5">
                  <c:v>48.3</c:v>
                </c:pt>
                <c:pt idx="6">
                  <c:v>49.02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BA-43D8-AB20-A30F1CB998FE}"/>
            </c:ext>
          </c:extLst>
        </c:ser>
        <c:ser>
          <c:idx val="3"/>
          <c:order val="3"/>
          <c:tx>
            <c:strRef>
              <c:f>'исходные данные'!$A$5</c:f>
              <c:strCache>
                <c:ptCount val="1"/>
                <c:pt idx="0">
                  <c:v>N1, 2% справа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7"/>
            <c:spPr>
              <a:solidFill>
                <a:srgbClr val="0070C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данные'!$B$5:$H$5</c:f>
              <c:numCache>
                <c:formatCode>General</c:formatCode>
                <c:ptCount val="7"/>
                <c:pt idx="5">
                  <c:v>54.33</c:v>
                </c:pt>
                <c:pt idx="6">
                  <c:v>59.56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BA-43D8-AB20-A30F1CB998FE}"/>
            </c:ext>
          </c:extLst>
        </c:ser>
        <c:ser>
          <c:idx val="4"/>
          <c:order val="4"/>
          <c:tx>
            <c:strRef>
              <c:f>'исходные данные'!$A$6</c:f>
              <c:strCache>
                <c:ptCount val="1"/>
                <c:pt idx="0">
                  <c:v>N1, 5% слева</c:v>
                </c:pt>
              </c:strCache>
            </c:strRef>
          </c:tx>
          <c:spPr>
            <a:ln>
              <a:noFill/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'исходные данные'!$B$1:$H$1</c:f>
              <c:strCache>
                <c:ptCount val="7"/>
                <c:pt idx="0">
                  <c:v>исходная корнеометрия</c:v>
                </c:pt>
                <c:pt idx="1">
                  <c:v>через 1 час</c:v>
                </c:pt>
                <c:pt idx="2">
                  <c:v>через 2 часа</c:v>
                </c:pt>
                <c:pt idx="3">
                  <c:v>через 3 часа</c:v>
                </c:pt>
                <c:pt idx="4">
                  <c:v>через 4 часа </c:v>
                </c:pt>
                <c:pt idx="5">
                  <c:v>через 5 часов</c:v>
                </c:pt>
                <c:pt idx="6">
                  <c:v>через 6 часов</c:v>
                </c:pt>
              </c:strCache>
            </c:strRef>
          </c:cat>
          <c:val>
            <c:numRef>
              <c:f>'исходные данные'!$B$6:$H$6</c:f>
              <c:numCache>
                <c:formatCode>General</c:formatCode>
                <c:ptCount val="7"/>
                <c:pt idx="5">
                  <c:v>56</c:v>
                </c:pt>
                <c:pt idx="6">
                  <c:v>58.5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0BA-43D8-AB20-A30F1CB998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955968"/>
        <c:axId val="115990528"/>
      </c:lineChart>
      <c:catAx>
        <c:axId val="115955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5990528"/>
        <c:crosses val="autoZero"/>
        <c:auto val="1"/>
        <c:lblAlgn val="ctr"/>
        <c:lblOffset val="100"/>
        <c:noMultiLvlLbl val="0"/>
      </c:catAx>
      <c:valAx>
        <c:axId val="115990528"/>
        <c:scaling>
          <c:orientation val="minMax"/>
          <c:min val="35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159559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A6AC0-86E7-41EB-9F8D-4F8C676666BC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B786F-6C09-49B3-A66E-9E2B51BA54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2D6B5-6718-48A2-9D1D-64376A628C9C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8E4-CE8D-4313-914D-0F07FFA09247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3E308-4722-4738-AB67-06D04D2E60F1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C401E-5EB9-4861-9FB4-E3FD6803A4AC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20D9-4799-4577-B83C-6697AA87AE3A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76267-197F-4060-8E84-E7FB63598424}" type="datetime1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6017B-E08A-47B1-97CD-6BB5A1C9CE77}" type="datetime1">
              <a:rPr lang="ru-RU" smtClean="0"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3E0BD-4351-4090-8A61-AE4F11FB0F49}" type="datetime1">
              <a:rPr lang="ru-RU" smtClean="0"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E304-6FFC-46B8-8147-9E6D24119A73}" type="datetime1">
              <a:rPr lang="ru-RU" smtClean="0"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36300-CB19-47C2-8056-A1F8FFA12F0E}" type="datetime1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AF14-14D9-4319-BCAC-2DAE5F358EA7}" type="datetime1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A6FC2-8FE2-4EA2-B892-B2D12366BBD8}" type="datetime1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1DCE5-FDAE-423E-9ABC-910B47EF89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emansi@emansi.ru" TargetMode="External"/><Relationship Id="rId2" Type="http://schemas.openxmlformats.org/officeDocument/2006/relationships/hyperlink" Target="mailto:mail@goltsovs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08918"/>
          </a:xfrm>
        </p:spPr>
        <p:txBody>
          <a:bodyPr>
            <a:noAutofit/>
          </a:bodyPr>
          <a:lstStyle/>
          <a:p>
            <a:r>
              <a:rPr lang="en-US" sz="3200" b="1" dirty="0"/>
              <a:t>NMF</a:t>
            </a:r>
            <a:r>
              <a:rPr lang="ru-RU" sz="3200" b="1" dirty="0"/>
              <a:t> – ключевой фактор в поддержании увлажнения рогового слоя по естественному механизму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>
            <a:normAutofit/>
          </a:bodyPr>
          <a:lstStyle/>
          <a:p>
            <a:r>
              <a:rPr lang="ru-RU" dirty="0"/>
              <a:t>Гольцов С., кандидат мед. наук, </a:t>
            </a:r>
            <a:r>
              <a:rPr lang="ru-RU" dirty="0" err="1"/>
              <a:t>Гольцова</a:t>
            </a:r>
            <a:r>
              <a:rPr lang="ru-RU" dirty="0"/>
              <a:t> Е., кандидат мед. наук,  Клиника </a:t>
            </a:r>
            <a:r>
              <a:rPr lang="en-US" dirty="0"/>
              <a:t>CG beauty</a:t>
            </a: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    г. Москва</a:t>
            </a:r>
          </a:p>
          <a:p>
            <a:r>
              <a:rPr lang="ru-RU" dirty="0"/>
              <a:t>Деменко В.И., профессор, Степанова Ю. , Репин С., Амеличев А., кандидат хим. наук</a:t>
            </a:r>
          </a:p>
          <a:p>
            <a:pPr>
              <a:buNone/>
            </a:pPr>
            <a:r>
              <a:rPr lang="ru-RU" dirty="0"/>
              <a:t>     Лаборатория ЭМАНСИ, г. Москва</a:t>
            </a:r>
          </a:p>
          <a:p>
            <a:pPr algn="ctr">
              <a:buNone/>
            </a:pPr>
            <a:r>
              <a:rPr lang="ru-RU" dirty="0"/>
              <a:t>Москва, 2023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Заключение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25000" lnSpcReduction="20000"/>
          </a:bodyPr>
          <a:lstStyle/>
          <a:p>
            <a:endParaRPr lang="ru-RU" sz="1800" dirty="0"/>
          </a:p>
          <a:p>
            <a:pPr lvl="0"/>
            <a:r>
              <a:rPr lang="ru-RU" sz="5600" dirty="0"/>
              <a:t>Для достижения оптимальной влажности </a:t>
            </a:r>
            <a:r>
              <a:rPr lang="ru-RU" sz="5600" dirty="0" err="1"/>
              <a:t>корнеоцитов</a:t>
            </a:r>
            <a:r>
              <a:rPr lang="ru-RU" sz="5600" dirty="0"/>
              <a:t> по  естественному механизму увлажнения, повышения упругости и эластичности  можно использовать </a:t>
            </a:r>
            <a:r>
              <a:rPr lang="en-US" sz="5600" dirty="0"/>
              <a:t>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1 в концентрации 2%.  Нет необходимости  повышения концентрации до 5%.  При использовании необходимо учитывать, что </a:t>
            </a:r>
            <a:r>
              <a:rPr lang="en-US" sz="5600" dirty="0"/>
              <a:t>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1 действует физиологично , поэтому дополнительное   запасание воды начинается спустя  примерно 2 часа, т.е. после иммунного ответа на распознавание наносимого средства на кожу  и достигает максимального увлажнения спустя 5-6 часов. Такое физиологичное увлажнение </a:t>
            </a:r>
            <a:r>
              <a:rPr lang="ru-RU" sz="5600" dirty="0" err="1"/>
              <a:t>корнеоцитов</a:t>
            </a:r>
            <a:r>
              <a:rPr lang="ru-RU" sz="5600" dirty="0"/>
              <a:t> </a:t>
            </a:r>
            <a:r>
              <a:rPr lang="ru-RU" sz="5600" dirty="0" err="1"/>
              <a:t>коррелировало</a:t>
            </a:r>
            <a:r>
              <a:rPr lang="ru-RU" sz="5600" dirty="0"/>
              <a:t> с повышением эластичности, упругости  и снижением утомляемости кожи, что и отражается на выраженности рельефа кожи.</a:t>
            </a:r>
          </a:p>
          <a:p>
            <a:pPr lvl="0"/>
            <a:r>
              <a:rPr lang="ru-RU" sz="5600" dirty="0"/>
              <a:t>Для достижения оптимальной влажности </a:t>
            </a:r>
            <a:r>
              <a:rPr lang="ru-RU" sz="5600" dirty="0" err="1"/>
              <a:t>корнеоцитов</a:t>
            </a:r>
            <a:r>
              <a:rPr lang="ru-RU" sz="5600" dirty="0"/>
              <a:t> по  естественному механизму увлажнения и повышения упругости  можно использовать </a:t>
            </a:r>
            <a:r>
              <a:rPr lang="en-US" sz="5600" dirty="0"/>
              <a:t> 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3  и</a:t>
            </a:r>
            <a:r>
              <a:rPr lang="en-US" sz="5600" dirty="0"/>
              <a:t> 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2   ( с активатором образования </a:t>
            </a:r>
            <a:r>
              <a:rPr lang="ru-RU" sz="5600" dirty="0" err="1"/>
              <a:t>филаггрина</a:t>
            </a:r>
            <a:r>
              <a:rPr lang="ru-RU" sz="5600" dirty="0"/>
              <a:t>) в концентрации 2% . Максимальная увлажненность достигается спустя 5 часов и она достоверно выше чем в варианте с  </a:t>
            </a:r>
            <a:r>
              <a:rPr lang="en-US" sz="5600" dirty="0"/>
              <a:t>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1 в концентрации 2%. Примечательно, что кожа принимает </a:t>
            </a:r>
            <a:r>
              <a:rPr lang="en-US" sz="5600" dirty="0"/>
              <a:t>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3  без значительно снижения поглощения воды из межклеточного пространства в течение 3- часов. Является ли это следствием присутствия стимулятора  образования </a:t>
            </a:r>
            <a:r>
              <a:rPr lang="ru-RU" sz="5600" dirty="0" err="1"/>
              <a:t>филаггрина</a:t>
            </a:r>
            <a:r>
              <a:rPr lang="ru-RU" sz="5600" dirty="0"/>
              <a:t> ? нужны дополнительные исследования. Оптимальный вариант </a:t>
            </a:r>
            <a:r>
              <a:rPr lang="en-US" sz="5600" dirty="0"/>
              <a:t>NMF</a:t>
            </a:r>
            <a:r>
              <a:rPr lang="ru-RU" sz="5600" dirty="0"/>
              <a:t>-</a:t>
            </a:r>
            <a:r>
              <a:rPr lang="en-US" sz="5600" dirty="0"/>
              <a:t>System</a:t>
            </a:r>
            <a:r>
              <a:rPr lang="ru-RU" sz="5600" dirty="0"/>
              <a:t> № 3 для  удержания воды </a:t>
            </a:r>
            <a:r>
              <a:rPr lang="ru-RU" sz="5600" dirty="0" err="1"/>
              <a:t>корнеоцитами</a:t>
            </a:r>
            <a:r>
              <a:rPr lang="ru-RU" sz="5600" dirty="0"/>
              <a:t> 2%, что </a:t>
            </a:r>
            <a:r>
              <a:rPr lang="ru-RU" sz="5600" dirty="0" err="1"/>
              <a:t>коррелировало</a:t>
            </a:r>
            <a:r>
              <a:rPr lang="ru-RU" sz="5600" dirty="0"/>
              <a:t> с повышением   упругости кожи.</a:t>
            </a:r>
          </a:p>
          <a:p>
            <a:endParaRPr lang="ru-RU" sz="5600" dirty="0"/>
          </a:p>
          <a:p>
            <a:r>
              <a:rPr lang="ru-RU" sz="5600" dirty="0"/>
              <a:t>Все эти исследования свидетельствуют о том, что нужна оптимальность в увлажнении, ибо она </a:t>
            </a:r>
            <a:r>
              <a:rPr lang="ru-RU" sz="5600" dirty="0" err="1"/>
              <a:t>коррелирует</a:t>
            </a:r>
            <a:r>
              <a:rPr lang="ru-RU" sz="5600" dirty="0"/>
              <a:t> с другими параметрами кожи.  Но для изучения корреляций нужны более длительные исследования, но это  </a:t>
            </a:r>
            <a:r>
              <a:rPr lang="ru-RU" sz="5600" dirty="0" err="1"/>
              <a:t>коррелирует</a:t>
            </a:r>
            <a:r>
              <a:rPr lang="ru-RU" sz="5600" dirty="0"/>
              <a:t> с большими деньгами. Мы их затратили много, заметьте не потеряли, но уверенность в своих действиях приобрели, что  увлажнение согласно естественному механизму не должно  быть моментальным. И теперь мы, используя наши системы, уверены в функциональном действии. Кто поверил нашим исследованиям- мы готовы сотрудничать.  В моем докладе нет ни одного маркетингового заявления. Но есть одно  очень важное следствие : Толщина рогового слоя 20 микрон, биологически он считается мертвым, а </a:t>
            </a:r>
            <a:r>
              <a:rPr lang="ru-RU" sz="5600" dirty="0" err="1"/>
              <a:t>биохимически</a:t>
            </a:r>
            <a:r>
              <a:rPr lang="ru-RU" sz="5600" dirty="0"/>
              <a:t> там просто праздник. И наша цель – не нарушить этот праздник путем поддержания естественного механизма  увлажнения кожи и других процессов</a:t>
            </a:r>
          </a:p>
          <a:p>
            <a:pPr>
              <a:buNone/>
            </a:pPr>
            <a:r>
              <a:rPr lang="ru-RU" sz="5600" dirty="0"/>
              <a:t> </a:t>
            </a:r>
          </a:p>
          <a:p>
            <a:pPr>
              <a:buNone/>
            </a:pPr>
            <a:endParaRPr lang="ru-RU" sz="5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Спасибо за внимание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r>
              <a:rPr lang="ru-RU" sz="2400" dirty="0"/>
              <a:t>Клиника Елены </a:t>
            </a:r>
            <a:r>
              <a:rPr lang="ru-RU" sz="2400" dirty="0" err="1"/>
              <a:t>Гольцовой</a:t>
            </a:r>
            <a:r>
              <a:rPr lang="ru-RU" sz="2400" dirty="0"/>
              <a:t> : </a:t>
            </a:r>
            <a:r>
              <a:rPr lang="en-US" sz="2400" dirty="0">
                <a:hlinkClick r:id="rId2"/>
              </a:rPr>
              <a:t>mail@goltsovs.ru</a:t>
            </a:r>
            <a:r>
              <a:rPr lang="en-US" sz="2400" dirty="0"/>
              <a:t> </a:t>
            </a:r>
            <a:r>
              <a:rPr lang="ru-RU" sz="2400" dirty="0"/>
              <a:t>, тел. 89044600553</a:t>
            </a:r>
          </a:p>
          <a:p>
            <a:r>
              <a:rPr lang="ru-RU" sz="2400" dirty="0"/>
              <a:t> Лаборатория ЭМАНСИ : </a:t>
            </a:r>
            <a:r>
              <a:rPr lang="en-US" sz="2400" dirty="0">
                <a:hlinkClick r:id="rId3"/>
              </a:rPr>
              <a:t>emansi@emansi.ru</a:t>
            </a:r>
            <a:r>
              <a:rPr lang="ru-RU" sz="2400" dirty="0"/>
              <a:t> , тел. 84957978830, </a:t>
            </a:r>
            <a:r>
              <a:rPr lang="en-US" sz="2400" dirty="0"/>
              <a:t>www.emansi.ru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Обоснование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25000" lnSpcReduction="20000"/>
          </a:bodyPr>
          <a:lstStyle/>
          <a:p>
            <a:endParaRPr lang="ru-RU" sz="1400" dirty="0"/>
          </a:p>
          <a:p>
            <a:r>
              <a:rPr lang="ru-RU" sz="5600" dirty="0"/>
              <a:t> Согласно анализу  глобальной  организации </a:t>
            </a:r>
            <a:r>
              <a:rPr lang="en-US" sz="5600" dirty="0" err="1"/>
              <a:t>Mintel</a:t>
            </a:r>
            <a:r>
              <a:rPr lang="ru-RU" sz="5600" dirty="0"/>
              <a:t>  по   выбору  направлений для  создания  косметических продуктов на ближайшие годы,  самым приоритетным будет  поиск  продуктов для  поддержания защиты кожи от внешних агрессивных факторов путем  укрепления естественного механизма  защиты.  Определяющим  в достижении этой  цели будет не  создание на коже «второй кожи» с помощью нанесения высокомолекулярного  коллагена, высокомолекулярных  полисахаридов , высокомолекулярной </a:t>
            </a:r>
            <a:r>
              <a:rPr lang="ru-RU" sz="5600" dirty="0" err="1"/>
              <a:t>гиалуроновой</a:t>
            </a:r>
            <a:r>
              <a:rPr lang="ru-RU" sz="5600" dirty="0"/>
              <a:t> кислоты или   растительных масел ,  а путем  укрепления естественного механизма защиты  кожи, который создавала  эволюция в течение тысячелетий.  И в этом механизме защиты нет места окклюзии, которую создают перечисленные ингредиенты.  Основой этого механизма является обновление клеток и веществ. Однако в силу возраста и других условий отдельные звенья этого механизма обновления  нарушаются, и наша кожа перестает удовлетворять нас. И встает вопрос  и необходимости поддержания нарушенных звеньев в этом механизме защиты</a:t>
            </a:r>
          </a:p>
          <a:p>
            <a:r>
              <a:rPr lang="ru-RU" sz="5600" dirty="0"/>
              <a:t>   Одним из ключевых звеньев в этой сложной системе защиты  является формирование  </a:t>
            </a:r>
            <a:r>
              <a:rPr lang="ru-RU" sz="5600" dirty="0" err="1"/>
              <a:t>корнеоцитов</a:t>
            </a:r>
            <a:r>
              <a:rPr lang="ru-RU" sz="5600" dirty="0"/>
              <a:t> с встроенным механизмом  удержания воды в нем, прочность прикрепления </a:t>
            </a:r>
            <a:r>
              <a:rPr lang="ru-RU" sz="5600" dirty="0" err="1"/>
              <a:t>корнеоцитов</a:t>
            </a:r>
            <a:r>
              <a:rPr lang="ru-RU" sz="5600" dirty="0"/>
              <a:t> между собой с помощью десмосом и прочность прикрепления </a:t>
            </a:r>
            <a:r>
              <a:rPr lang="ru-RU" sz="5600" dirty="0" err="1"/>
              <a:t>корнеоцитов</a:t>
            </a:r>
            <a:r>
              <a:rPr lang="ru-RU" sz="5600" dirty="0"/>
              <a:t> и липидного матрикса</a:t>
            </a:r>
          </a:p>
          <a:p>
            <a:r>
              <a:rPr lang="ru-RU" sz="5600" dirty="0"/>
              <a:t>     Известно, что удержание воды в </a:t>
            </a:r>
            <a:r>
              <a:rPr lang="ru-RU" sz="5600" dirty="0" err="1"/>
              <a:t>корнеоцитах</a:t>
            </a:r>
            <a:r>
              <a:rPr lang="ru-RU" sz="5600" dirty="0"/>
              <a:t> обеспечивают вещества натурального увлажняющего фактора : </a:t>
            </a:r>
            <a:r>
              <a:rPr lang="ru-RU" sz="5600" dirty="0" err="1"/>
              <a:t>пирролидон</a:t>
            </a:r>
            <a:r>
              <a:rPr lang="ru-RU" sz="5600" dirty="0"/>
              <a:t> карбоновая  кислота, бетаин, </a:t>
            </a:r>
            <a:r>
              <a:rPr lang="ru-RU" sz="5600" dirty="0" err="1"/>
              <a:t>амино</a:t>
            </a:r>
            <a:r>
              <a:rPr lang="ru-RU" sz="5600" dirty="0"/>
              <a:t> кислоты, которые образуются из </a:t>
            </a:r>
            <a:r>
              <a:rPr lang="ru-RU" sz="5600" dirty="0" err="1"/>
              <a:t>филаггрина</a:t>
            </a:r>
            <a:r>
              <a:rPr lang="ru-RU" sz="5600" dirty="0"/>
              <a:t>, сахара, соли молочной кислоты, глицерин  , мочевина и микроэлементы . Без обеспечения водой рогового слоя невозможно протекание реакций  с участием ферментов, регулирующих систему обеспечения формирования, например, десмосом, связывающих </a:t>
            </a:r>
            <a:r>
              <a:rPr lang="ru-RU" sz="5600" dirty="0" err="1"/>
              <a:t>корнеоциты</a:t>
            </a:r>
            <a:r>
              <a:rPr lang="ru-RU" sz="5600" dirty="0"/>
              <a:t> друг с другом и, как следствие, барьерные свойства кожи, ее состояние  и состояние нашего организма. В случае нарушения образования перечисленных веществ  логичным действием является   введение в косметические продукты либо   </a:t>
            </a:r>
            <a:r>
              <a:rPr lang="ru-RU" sz="5600" b="1" dirty="0"/>
              <a:t>стимуляторов образования </a:t>
            </a:r>
            <a:r>
              <a:rPr lang="ru-RU" sz="5600" dirty="0"/>
              <a:t> веществ натурального увлажняющего фактора и корректоров связи, либо  </a:t>
            </a:r>
            <a:r>
              <a:rPr lang="ru-RU" sz="5600" b="1" dirty="0"/>
              <a:t>готовой смеси  веществ натурального увлажняющего фактора, либо обоих факторов</a:t>
            </a:r>
            <a:endParaRPr lang="ru-RU" sz="5600" dirty="0"/>
          </a:p>
          <a:p>
            <a:endParaRPr lang="ru-RU" sz="5600" dirty="0"/>
          </a:p>
          <a:p>
            <a:endParaRPr lang="ru-RU" sz="3500" dirty="0"/>
          </a:p>
          <a:p>
            <a:endParaRPr lang="ru-RU" sz="3500" dirty="0"/>
          </a:p>
          <a:p>
            <a:endParaRPr lang="ru-RU" sz="3500" dirty="0"/>
          </a:p>
          <a:p>
            <a:endParaRPr lang="ru-RU" sz="3500" dirty="0"/>
          </a:p>
          <a:p>
            <a:endParaRPr lang="ru-RU" sz="2200" dirty="0"/>
          </a:p>
          <a:p>
            <a:endParaRPr lang="ru-RU" sz="2200" dirty="0"/>
          </a:p>
          <a:p>
            <a:endParaRPr lang="ru-RU" sz="2200" dirty="0"/>
          </a:p>
          <a:p>
            <a:endParaRPr lang="ru-RU" sz="2200" dirty="0"/>
          </a:p>
          <a:p>
            <a:endParaRPr lang="ru-RU" sz="2200" dirty="0"/>
          </a:p>
          <a:p>
            <a:endParaRPr lang="ru-RU" sz="2200" dirty="0"/>
          </a:p>
          <a:p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19256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9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9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/>
                        <a:t>Название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Описание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INCI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/>
                        <a:t>Система ингредиентов натурального увлажняющего фактора </a:t>
                      </a:r>
                      <a:r>
                        <a:rPr lang="en-US" sz="1200" b="1" dirty="0"/>
                        <a:t>NMF</a:t>
                      </a:r>
                      <a:r>
                        <a:rPr lang="ru-RU" sz="1200" b="1" dirty="0"/>
                        <a:t>-</a:t>
                      </a:r>
                      <a:r>
                        <a:rPr lang="en-US" sz="1200" b="1" dirty="0"/>
                        <a:t>System</a:t>
                      </a:r>
                      <a:r>
                        <a:rPr lang="ru-RU" sz="1200" b="1" dirty="0"/>
                        <a:t> № 1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Одно факторная система для удержания  воды </a:t>
                      </a:r>
                      <a:r>
                        <a:rPr lang="ru-RU" sz="1200" dirty="0" err="1"/>
                        <a:t>корнеоцитами</a:t>
                      </a:r>
                      <a:r>
                        <a:rPr lang="ru-RU" sz="1200" dirty="0"/>
                        <a:t> по естественному механизму увлажнения   путем внесения веществ натурального увлажняющего фактора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Deionized</a:t>
                      </a:r>
                      <a:r>
                        <a:rPr lang="en-US" sz="1200" dirty="0"/>
                        <a:t>  water, </a:t>
                      </a:r>
                      <a:r>
                        <a:rPr lang="en-US" sz="1200" dirty="0" err="1"/>
                        <a:t>Betaine</a:t>
                      </a:r>
                      <a:r>
                        <a:rPr lang="en-US" sz="1200" dirty="0"/>
                        <a:t>, Sodium PCA, Sodium lactate, </a:t>
                      </a:r>
                      <a:r>
                        <a:rPr lang="en-US" sz="1200" dirty="0" err="1"/>
                        <a:t>Ethoxydiglycol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Sorbitol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Fucus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vesiculosus</a:t>
                      </a:r>
                      <a:r>
                        <a:rPr lang="en-US" sz="1200" dirty="0"/>
                        <a:t> extract, </a:t>
                      </a:r>
                      <a:r>
                        <a:rPr lang="en-US" sz="1200" dirty="0" err="1"/>
                        <a:t>Alanine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Glycine</a:t>
                      </a:r>
                      <a:r>
                        <a:rPr lang="en-US" sz="1200" dirty="0"/>
                        <a:t>, Serine, Lysine </a:t>
                      </a:r>
                      <a:r>
                        <a:rPr lang="en-US" sz="1200" dirty="0" err="1"/>
                        <a:t>HCl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Arginine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Proline</a:t>
                      </a:r>
                      <a:r>
                        <a:rPr lang="en-US" sz="1200" dirty="0"/>
                        <a:t>, Lactic acid, </a:t>
                      </a:r>
                      <a:r>
                        <a:rPr lang="ru-RU" sz="1200" dirty="0"/>
                        <a:t>С</a:t>
                      </a:r>
                      <a:r>
                        <a:rPr lang="en-US" sz="1200" dirty="0" err="1"/>
                        <a:t>hlorphenesin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/>
                        <a:t>Система ингредиентов  натурального увлажняющего фактора </a:t>
                      </a:r>
                      <a:r>
                        <a:rPr lang="en-US" sz="1200" b="1" dirty="0"/>
                        <a:t>NMF</a:t>
                      </a:r>
                      <a:r>
                        <a:rPr lang="ru-RU" sz="1200" b="1" dirty="0"/>
                        <a:t>-</a:t>
                      </a:r>
                      <a:r>
                        <a:rPr lang="en-US" sz="1200" b="1" dirty="0"/>
                        <a:t>System</a:t>
                      </a:r>
                      <a:r>
                        <a:rPr lang="ru-RU" sz="1200" b="1" dirty="0"/>
                        <a:t> № 2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Двух факторная  система для удержания воды </a:t>
                      </a:r>
                      <a:r>
                        <a:rPr lang="ru-RU" sz="1200" dirty="0" err="1"/>
                        <a:t>корнеоцитами</a:t>
                      </a:r>
                      <a:r>
                        <a:rPr lang="ru-RU" sz="1200" dirty="0"/>
                        <a:t> по естественному механизму увлажнения  путем внесения веществ натурального увлажняющего фактора  + стимулятора их  образования  в коже путем внесения  экстракта семян пажитника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Deionized</a:t>
                      </a:r>
                      <a:r>
                        <a:rPr lang="en-US" sz="1200" dirty="0"/>
                        <a:t> water, </a:t>
                      </a:r>
                      <a:r>
                        <a:rPr lang="en-US" sz="1200" dirty="0" err="1"/>
                        <a:t>Betaine</a:t>
                      </a:r>
                      <a:r>
                        <a:rPr lang="en-US" sz="1200" dirty="0"/>
                        <a:t>, Sodium PCA, Glycerin, Sodium lactate,  </a:t>
                      </a:r>
                      <a:r>
                        <a:rPr lang="en-US" sz="1200" dirty="0" err="1"/>
                        <a:t>Sorbitol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Ethoxydiglycol</a:t>
                      </a:r>
                      <a:r>
                        <a:rPr lang="en-US" sz="1200" dirty="0"/>
                        <a:t>,  </a:t>
                      </a:r>
                      <a:r>
                        <a:rPr lang="en-US" sz="1200" dirty="0" err="1"/>
                        <a:t>Alanine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Trigonella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foenum-graecum</a:t>
                      </a:r>
                      <a:r>
                        <a:rPr lang="en-US" sz="1200" dirty="0"/>
                        <a:t> seed extract, </a:t>
                      </a:r>
                      <a:r>
                        <a:rPr lang="en-US" sz="1200" dirty="0" err="1"/>
                        <a:t>Mentha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piperita</a:t>
                      </a:r>
                      <a:r>
                        <a:rPr lang="en-US" sz="1200" dirty="0"/>
                        <a:t> herb extract,  </a:t>
                      </a:r>
                      <a:r>
                        <a:rPr lang="en-US" sz="1200" dirty="0" err="1"/>
                        <a:t>Fucus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vesiculosus</a:t>
                      </a:r>
                      <a:r>
                        <a:rPr lang="en-US" sz="1200" dirty="0"/>
                        <a:t> extract,  </a:t>
                      </a:r>
                      <a:r>
                        <a:rPr lang="en-US" sz="1200" dirty="0" err="1"/>
                        <a:t>Glycine</a:t>
                      </a:r>
                      <a:r>
                        <a:rPr lang="en-US" sz="1200" dirty="0"/>
                        <a:t>, Serine, Lysine </a:t>
                      </a:r>
                      <a:r>
                        <a:rPr lang="en-US" sz="1200" dirty="0" err="1"/>
                        <a:t>HCl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Arginine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Proline</a:t>
                      </a:r>
                      <a:r>
                        <a:rPr lang="en-US" sz="1200" dirty="0"/>
                        <a:t>, Lactic acid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/>
                        <a:t>Система ингредиентов натурального увлажняющего фактора </a:t>
                      </a:r>
                      <a:r>
                        <a:rPr lang="en-US" sz="1200" b="1" dirty="0"/>
                        <a:t>NMF</a:t>
                      </a:r>
                      <a:r>
                        <a:rPr lang="ru-RU" sz="1200" b="1" dirty="0"/>
                        <a:t>-</a:t>
                      </a:r>
                      <a:r>
                        <a:rPr lang="en-US" sz="1200" b="1" dirty="0"/>
                        <a:t>System</a:t>
                      </a:r>
                      <a:r>
                        <a:rPr lang="ru-RU" sz="1200" b="1" dirty="0"/>
                        <a:t> № 3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Трехфакторная система для удержания  воды </a:t>
                      </a:r>
                      <a:r>
                        <a:rPr lang="ru-RU" sz="1200" dirty="0" err="1"/>
                        <a:t>корнеоцитами</a:t>
                      </a:r>
                      <a:r>
                        <a:rPr lang="ru-RU" sz="1200" dirty="0"/>
                        <a:t> по естественному механизму увлажнения  путем внесения веществ натурального увлажняющего фактора + стимулятора образования  веществ натурального увлажняющего фактора и липидного матрикса путем внесения </a:t>
                      </a:r>
                      <a:r>
                        <a:rPr lang="ru-RU" sz="1200" dirty="0" err="1"/>
                        <a:t>ниацинамида</a:t>
                      </a:r>
                      <a:r>
                        <a:rPr lang="ru-RU" sz="1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Deionized</a:t>
                      </a:r>
                      <a:r>
                        <a:rPr lang="en-US" sz="1200" dirty="0"/>
                        <a:t> water, Sodium PCA , Sodium Lactate, </a:t>
                      </a:r>
                      <a:r>
                        <a:rPr lang="en-US" sz="1200" dirty="0" err="1"/>
                        <a:t>Fucus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vesiculosus</a:t>
                      </a:r>
                      <a:r>
                        <a:rPr lang="en-US" sz="1200" dirty="0"/>
                        <a:t> extract, Urea,  </a:t>
                      </a:r>
                      <a:r>
                        <a:rPr lang="en-US" sz="1200" dirty="0" err="1"/>
                        <a:t>Inositol</a:t>
                      </a:r>
                      <a:r>
                        <a:rPr lang="en-US" sz="1200" dirty="0"/>
                        <a:t>,  </a:t>
                      </a:r>
                      <a:r>
                        <a:rPr lang="en-US" sz="1200" dirty="0" err="1"/>
                        <a:t>Niacinamide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Glycine</a:t>
                      </a:r>
                      <a:r>
                        <a:rPr lang="en-US" sz="1200" dirty="0"/>
                        <a:t>,  Fructose,   Sodium Benzoate, Lactic Acid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NMF</a:t>
            </a:r>
            <a:r>
              <a:rPr lang="ru-RU" sz="3200" b="1" dirty="0"/>
              <a:t>-</a:t>
            </a:r>
            <a:r>
              <a:rPr lang="en-US" sz="3200" b="1" dirty="0"/>
              <a:t>System</a:t>
            </a:r>
            <a:r>
              <a:rPr lang="ru-RU" sz="3200" b="1" dirty="0"/>
              <a:t> от Лаборатории ЭМАНСИ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979712" y="6237312"/>
            <a:ext cx="529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*На все продукты получены паспорта безопасности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20 женщин</a:t>
            </a:r>
          </a:p>
          <a:p>
            <a:pPr algn="just"/>
            <a:r>
              <a:rPr lang="ru-RU" sz="2000" dirty="0"/>
              <a:t>Средний возраст участниц  35-38 лет. </a:t>
            </a:r>
          </a:p>
          <a:p>
            <a:pPr algn="just"/>
            <a:r>
              <a:rPr lang="ru-RU" sz="2000" dirty="0"/>
              <a:t>Наличие объективных показаний к применению заявленных для исследования средств. </a:t>
            </a:r>
          </a:p>
          <a:p>
            <a:pPr algn="just"/>
            <a:r>
              <a:rPr lang="ru-RU" sz="2000" dirty="0"/>
              <a:t>Перед началом эксперимента  у всех участниц была проведена:</a:t>
            </a:r>
          </a:p>
          <a:p>
            <a:pPr lvl="1" algn="just"/>
            <a:r>
              <a:rPr lang="ru-RU" sz="1400" dirty="0"/>
              <a:t>визуальная диагностика кожи лица, </a:t>
            </a:r>
          </a:p>
          <a:p>
            <a:pPr lvl="1" algn="just"/>
            <a:r>
              <a:rPr lang="ru-RU" sz="1400" dirty="0"/>
              <a:t>измерения с помощью </a:t>
            </a:r>
            <a:r>
              <a:rPr lang="ru-RU" sz="1400" dirty="0" err="1"/>
              <a:t>корнеометра</a:t>
            </a:r>
            <a:r>
              <a:rPr lang="ru-RU" sz="1400" dirty="0"/>
              <a:t> (определение  увлажненности </a:t>
            </a:r>
            <a:r>
              <a:rPr lang="ru-RU" sz="1400" dirty="0" err="1"/>
              <a:t>корнеоцитов</a:t>
            </a:r>
            <a:r>
              <a:rPr lang="ru-RU" sz="1400" dirty="0"/>
              <a:t>)</a:t>
            </a:r>
          </a:p>
          <a:p>
            <a:pPr lvl="1" algn="just"/>
            <a:r>
              <a:rPr lang="ru-RU" sz="1400" dirty="0"/>
              <a:t>Измерения с помощью </a:t>
            </a:r>
            <a:r>
              <a:rPr lang="ru-RU" sz="1400" dirty="0" err="1"/>
              <a:t>кутометра</a:t>
            </a:r>
            <a:r>
              <a:rPr lang="ru-RU" sz="1400" dirty="0"/>
              <a:t>    (определение плотности, эластичности, упругости и усталости )</a:t>
            </a:r>
            <a:endParaRPr lang="ru-RU" sz="1400" b="1" dirty="0"/>
          </a:p>
          <a:p>
            <a:pPr lvl="0" algn="just"/>
            <a:endParaRPr lang="ru-RU" sz="20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4038600" cy="4680520"/>
          </a:xfrm>
        </p:spPr>
        <p:txBody>
          <a:bodyPr>
            <a:normAutofit/>
          </a:bodyPr>
          <a:lstStyle/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endParaRPr lang="ru-RU" sz="1200" b="1" dirty="0"/>
          </a:p>
          <a:p>
            <a:pPr algn="just"/>
            <a:r>
              <a:rPr lang="ru-RU" sz="1400" b="1" dirty="0"/>
              <a:t>Визуальная диагностика кожи лица  </a:t>
            </a:r>
            <a:r>
              <a:rPr lang="en-US" sz="1400" b="1" dirty="0"/>
              <a:t>VISIA</a:t>
            </a:r>
            <a:r>
              <a:rPr lang="ru-RU" sz="1400" b="1" dirty="0"/>
              <a:t> позволяет регистрировать параметры :</a:t>
            </a:r>
          </a:p>
          <a:p>
            <a:pPr lvl="1" algn="just"/>
            <a:r>
              <a:rPr lang="ru-RU" sz="1050" b="1" dirty="0"/>
              <a:t>уровень видимой и скрытой пигментации</a:t>
            </a:r>
          </a:p>
          <a:p>
            <a:pPr lvl="1" algn="just"/>
            <a:r>
              <a:rPr lang="ru-RU" sz="1050" b="1" dirty="0"/>
              <a:t>количество и размер пор</a:t>
            </a:r>
          </a:p>
          <a:p>
            <a:pPr lvl="1" algn="just"/>
            <a:r>
              <a:rPr lang="ru-RU" sz="1050" b="1" dirty="0"/>
              <a:t>распределение сосудов</a:t>
            </a:r>
          </a:p>
          <a:p>
            <a:pPr lvl="1" algn="just"/>
            <a:r>
              <a:rPr lang="ru-RU" sz="1050" b="1" dirty="0"/>
              <a:t>глубину и количество морщин</a:t>
            </a:r>
          </a:p>
          <a:p>
            <a:pPr lvl="1" algn="just"/>
            <a:r>
              <a:rPr lang="ru-RU" sz="1050" b="1" dirty="0"/>
              <a:t>рельеф и тон кожи</a:t>
            </a:r>
          </a:p>
          <a:p>
            <a:pPr algn="just"/>
            <a:r>
              <a:rPr lang="ru-RU" sz="1400" b="1" dirty="0"/>
              <a:t>Такие исследования</a:t>
            </a:r>
            <a:r>
              <a:rPr lang="ru-RU" sz="1200" dirty="0"/>
              <a:t> </a:t>
            </a:r>
            <a:r>
              <a:rPr lang="ru-RU" sz="1400" b="1" dirty="0"/>
              <a:t>перед началом эксперимента  использовались  в качестве  метода отбора участниц.</a:t>
            </a:r>
          </a:p>
          <a:p>
            <a:endParaRPr lang="ru-RU" sz="12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 l="21819" r="7278" b="2500"/>
          <a:stretch>
            <a:fillRect/>
          </a:stretch>
        </p:blipFill>
        <p:spPr bwMode="auto">
          <a:xfrm>
            <a:off x="4644008" y="1340768"/>
            <a:ext cx="42119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689017" y="6488668"/>
            <a:ext cx="2454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NMF-SYSTEM-EMANSI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/>
              <a:t>Визуальная диагностика кожи лица </a:t>
            </a:r>
            <a:r>
              <a:rPr lang="en-US" sz="3200" b="1" dirty="0"/>
              <a:t>VISIA </a:t>
            </a:r>
            <a:r>
              <a:rPr lang="ru-RU" sz="3200" b="1" dirty="0"/>
              <a:t>в процессе отбора участниц для эксперимента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 err="1">
                <a:latin typeface="+mn-lt"/>
                <a:ea typeface="+mn-ea"/>
                <a:cs typeface="+mn-cs"/>
              </a:rPr>
              <a:t>Корнеометрия</a:t>
            </a:r>
            <a:r>
              <a:rPr lang="ru-RU" sz="3200" b="1" dirty="0">
                <a:latin typeface="+mn-lt"/>
                <a:ea typeface="+mn-ea"/>
                <a:cs typeface="+mn-cs"/>
              </a:rPr>
              <a:t> ( увлажнение </a:t>
            </a:r>
            <a:r>
              <a:rPr lang="ru-RU" sz="3200" b="1" dirty="0" err="1">
                <a:latin typeface="+mn-lt"/>
                <a:ea typeface="+mn-ea"/>
                <a:cs typeface="+mn-cs"/>
              </a:rPr>
              <a:t>корнеоцитов</a:t>
            </a:r>
            <a:r>
              <a:rPr lang="ru-RU" sz="3200" b="1" dirty="0">
                <a:latin typeface="+mn-lt"/>
                <a:ea typeface="+mn-ea"/>
                <a:cs typeface="+mn-cs"/>
              </a:rPr>
              <a:t>)</a:t>
            </a:r>
            <a:br>
              <a:rPr lang="ru-RU" sz="3200" b="1" dirty="0">
                <a:latin typeface="+mn-lt"/>
                <a:ea typeface="+mn-ea"/>
                <a:cs typeface="+mn-cs"/>
              </a:rPr>
            </a:br>
            <a:endParaRPr lang="ru-RU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ru-RU" sz="1800" b="1" dirty="0" err="1"/>
              <a:t>Корнеометрия</a:t>
            </a:r>
            <a:r>
              <a:rPr lang="ru-RU" sz="1800" b="1" dirty="0"/>
              <a:t> – </a:t>
            </a:r>
            <a:r>
              <a:rPr lang="ru-RU" sz="1800" dirty="0"/>
              <a:t>это  регистрация диэлектрической постоянной воды. Она значительно отличается от диэлектрической постоянной других веществ и  достоверно фиксируется датчиком </a:t>
            </a:r>
            <a:r>
              <a:rPr lang="ru-RU" sz="1800" dirty="0" err="1"/>
              <a:t>корнеометра</a:t>
            </a:r>
            <a:r>
              <a:rPr lang="ru-RU" sz="1800" dirty="0"/>
              <a:t> в поверхностных слоях кожи на  глубине 10-20 нм, т.е. затрагивался только роговой слой, который наиболее чувствителен к измерению водного баланса. Измерение  увлажненности </a:t>
            </a:r>
            <a:r>
              <a:rPr lang="ru-RU" sz="1800" dirty="0" err="1"/>
              <a:t>корнеоцитов</a:t>
            </a:r>
            <a:r>
              <a:rPr lang="ru-RU" sz="1800" dirty="0"/>
              <a:t> с помощью </a:t>
            </a:r>
            <a:r>
              <a:rPr lang="ru-RU" sz="1800" dirty="0" err="1"/>
              <a:t>корнеометра</a:t>
            </a:r>
            <a:r>
              <a:rPr lang="ru-RU" sz="1800" dirty="0"/>
              <a:t> проводили после однократного нанесения на кожу эмульсии  с двумя  концентрациями внесенных ингредиентов  и без них через 1 час, 2 часа,  3 часа, 4 часа, 5 часов, 6 часов</a:t>
            </a:r>
            <a:r>
              <a:rPr lang="en-US" sz="1800" dirty="0"/>
              <a:t> 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6444208" y="602128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NMF-SYSTEM-EMANSI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947" y="3717032"/>
            <a:ext cx="388810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5624" cy="922114"/>
          </a:xfrm>
        </p:spPr>
        <p:txBody>
          <a:bodyPr>
            <a:noAutofit/>
          </a:bodyPr>
          <a:lstStyle/>
          <a:p>
            <a:r>
              <a:rPr lang="ru-RU" sz="2800" b="1" dirty="0"/>
              <a:t>Динамика увлажнения  </a:t>
            </a:r>
            <a:r>
              <a:rPr lang="ru-RU" sz="2800" b="1" dirty="0" err="1"/>
              <a:t>корнеоцитов</a:t>
            </a:r>
            <a:r>
              <a:rPr lang="ru-RU" sz="2800" b="1" dirty="0"/>
              <a:t>  под действием  эмульсии с включением </a:t>
            </a:r>
            <a:r>
              <a:rPr lang="en-US" sz="2800" b="1" dirty="0"/>
              <a:t>NMF-System </a:t>
            </a:r>
            <a:r>
              <a:rPr lang="ru-RU" sz="2800" b="1" dirty="0"/>
              <a:t>№ 1 и контроль</a:t>
            </a:r>
            <a:br>
              <a:rPr lang="ru-RU" sz="2800" b="1" dirty="0"/>
            </a:b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68760"/>
          <a:ext cx="882047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563888" y="5661249"/>
            <a:ext cx="3548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dirty="0"/>
              <a:t>Менее 53 – сухая кожа</a:t>
            </a:r>
          </a:p>
          <a:p>
            <a:pPr lvl="0"/>
            <a:r>
              <a:rPr lang="ru-RU" sz="1200" dirty="0"/>
              <a:t> 55 – умеренно  увлажненная</a:t>
            </a:r>
          </a:p>
          <a:p>
            <a:pPr lvl="0"/>
            <a:r>
              <a:rPr lang="ru-RU" sz="1200" dirty="0"/>
              <a:t>58- 65 оптимально увлажненная </a:t>
            </a: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7343804" y="5589240"/>
            <a:ext cx="18001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NMF-SYSTEM-EMANSI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6396335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NMF</a:t>
            </a:r>
            <a:r>
              <a:rPr lang="ru-RU" sz="1200" dirty="0"/>
              <a:t>-</a:t>
            </a:r>
            <a:r>
              <a:rPr lang="en-US" sz="1200" dirty="0"/>
              <a:t>System</a:t>
            </a:r>
            <a:r>
              <a:rPr lang="ru-RU" sz="1200" dirty="0"/>
              <a:t> № 1 , концентрации 2 и 5 % (</a:t>
            </a:r>
            <a:r>
              <a:rPr lang="en-US" sz="1200" dirty="0"/>
              <a:t>INCI</a:t>
            </a:r>
            <a:r>
              <a:rPr lang="ru-RU" sz="1200" dirty="0"/>
              <a:t> : </a:t>
            </a:r>
            <a:r>
              <a:rPr lang="en-US" sz="1200" dirty="0" err="1"/>
              <a:t>Deionized</a:t>
            </a:r>
            <a:r>
              <a:rPr lang="ru-RU" sz="1200" dirty="0"/>
              <a:t>  </a:t>
            </a:r>
            <a:r>
              <a:rPr lang="en-US" sz="1200" dirty="0"/>
              <a:t>water</a:t>
            </a:r>
            <a:r>
              <a:rPr lang="ru-RU" sz="1200" dirty="0"/>
              <a:t>, </a:t>
            </a:r>
            <a:r>
              <a:rPr lang="en-US" sz="1200" dirty="0" err="1"/>
              <a:t>Betaine</a:t>
            </a:r>
            <a:r>
              <a:rPr lang="ru-RU" sz="1200" dirty="0"/>
              <a:t>, </a:t>
            </a:r>
            <a:r>
              <a:rPr lang="en-US" sz="1200" dirty="0"/>
              <a:t>Sodium PCA</a:t>
            </a:r>
            <a:r>
              <a:rPr lang="ru-RU" sz="1200" dirty="0"/>
              <a:t>, </a:t>
            </a:r>
            <a:r>
              <a:rPr lang="en-US" sz="1200" dirty="0"/>
              <a:t>Sodium lactate</a:t>
            </a:r>
            <a:r>
              <a:rPr lang="ru-RU" sz="1200" dirty="0"/>
              <a:t>, </a:t>
            </a:r>
            <a:r>
              <a:rPr lang="en-US" sz="1200" dirty="0" err="1"/>
              <a:t>Ethoxydiglycol</a:t>
            </a:r>
            <a:r>
              <a:rPr lang="ru-RU" sz="1200" dirty="0"/>
              <a:t>, </a:t>
            </a:r>
            <a:r>
              <a:rPr lang="en-US" sz="1200" dirty="0" err="1"/>
              <a:t>Sorbitol</a:t>
            </a:r>
            <a:r>
              <a:rPr lang="ru-RU" sz="1200" dirty="0"/>
              <a:t>, </a:t>
            </a:r>
            <a:r>
              <a:rPr lang="en-US" sz="1200" dirty="0" err="1"/>
              <a:t>Fucus</a:t>
            </a:r>
            <a:r>
              <a:rPr lang="en-US" sz="1200" dirty="0"/>
              <a:t> </a:t>
            </a:r>
            <a:r>
              <a:rPr lang="en-US" sz="1200" dirty="0" err="1"/>
              <a:t>vesiculosus</a:t>
            </a:r>
            <a:r>
              <a:rPr lang="en-US" sz="1200" dirty="0"/>
              <a:t> extract</a:t>
            </a:r>
            <a:r>
              <a:rPr lang="ru-RU" sz="1200" dirty="0"/>
              <a:t> , </a:t>
            </a:r>
            <a:r>
              <a:rPr lang="en-US" sz="1200" dirty="0" err="1"/>
              <a:t>Alanine</a:t>
            </a:r>
            <a:r>
              <a:rPr lang="ru-RU" sz="1200" dirty="0"/>
              <a:t>, </a:t>
            </a:r>
            <a:r>
              <a:rPr lang="en-US" sz="1200" dirty="0" err="1"/>
              <a:t>Glycine</a:t>
            </a:r>
            <a:r>
              <a:rPr lang="ru-RU" sz="1200" dirty="0"/>
              <a:t>, </a:t>
            </a:r>
            <a:r>
              <a:rPr lang="en-US" sz="1200" dirty="0"/>
              <a:t>Serine</a:t>
            </a:r>
            <a:r>
              <a:rPr lang="ru-RU" sz="1200" dirty="0"/>
              <a:t>, </a:t>
            </a:r>
            <a:r>
              <a:rPr lang="en-US" sz="1200" dirty="0"/>
              <a:t>Lysine </a:t>
            </a:r>
            <a:r>
              <a:rPr lang="en-US" sz="1200" dirty="0" err="1"/>
              <a:t>HCl</a:t>
            </a:r>
            <a:r>
              <a:rPr lang="ru-RU" sz="1200" dirty="0"/>
              <a:t>, </a:t>
            </a:r>
            <a:r>
              <a:rPr lang="en-US" sz="1200" dirty="0" err="1"/>
              <a:t>Arginine</a:t>
            </a:r>
            <a:r>
              <a:rPr lang="ru-RU" sz="1200" dirty="0"/>
              <a:t>, </a:t>
            </a:r>
            <a:r>
              <a:rPr lang="en-US" sz="1200" dirty="0" err="1"/>
              <a:t>Proline</a:t>
            </a:r>
            <a:r>
              <a:rPr lang="ru-RU" sz="1200" dirty="0"/>
              <a:t>, </a:t>
            </a:r>
            <a:r>
              <a:rPr lang="en-US" sz="1200" dirty="0"/>
              <a:t>Lactic acid</a:t>
            </a:r>
            <a:r>
              <a:rPr lang="ru-RU" sz="1200" dirty="0"/>
              <a:t>, С</a:t>
            </a:r>
            <a:r>
              <a:rPr lang="en-US" sz="1200" dirty="0" err="1"/>
              <a:t>hlorphenesin</a:t>
            </a:r>
            <a:endParaRPr lang="ru-RU" sz="12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Динамика увлажнения  </a:t>
            </a:r>
            <a:r>
              <a:rPr lang="ru-RU" sz="2400" b="1" dirty="0" err="1"/>
              <a:t>корнеоцитов</a:t>
            </a:r>
            <a:r>
              <a:rPr lang="ru-RU" sz="2400" b="1" dirty="0"/>
              <a:t>  под действием  эмульсии с включением </a:t>
            </a:r>
            <a:r>
              <a:rPr lang="en-US" sz="2400" b="1" dirty="0"/>
              <a:t>NMF-System </a:t>
            </a:r>
            <a:r>
              <a:rPr lang="ru-RU" sz="2400" b="1" dirty="0"/>
              <a:t>№ 3 и контроль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75856" y="5589240"/>
            <a:ext cx="3548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dirty="0"/>
              <a:t>Менее 53 – сухая кожа</a:t>
            </a:r>
          </a:p>
          <a:p>
            <a:pPr lvl="0"/>
            <a:r>
              <a:rPr lang="ru-RU" sz="1200" dirty="0"/>
              <a:t> 55 – умеренно  увлажненная</a:t>
            </a:r>
          </a:p>
          <a:p>
            <a:pPr lvl="0"/>
            <a:r>
              <a:rPr lang="ru-RU" sz="1200" dirty="0"/>
              <a:t>58-65  – оптимально увлажненная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6216" y="5805264"/>
            <a:ext cx="3397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NMF-SYSTEM-EMANSI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611560" y="1268760"/>
          <a:ext cx="8136904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213212"/>
            <a:ext cx="874846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NMF</a:t>
            </a:r>
            <a:r>
              <a:rPr lang="ru-RU" sz="1100" dirty="0"/>
              <a:t>-</a:t>
            </a:r>
            <a:r>
              <a:rPr lang="en-US" sz="1100" dirty="0"/>
              <a:t>System</a:t>
            </a:r>
            <a:r>
              <a:rPr lang="ru-RU" sz="1100" dirty="0"/>
              <a:t> № 3 , концентрации 2 и 5 %, где введены не только вещества натурального увлажняющего фактора, но и стимулятор образования </a:t>
            </a:r>
            <a:r>
              <a:rPr lang="ru-RU" sz="1100" dirty="0" err="1"/>
              <a:t>филаггрина</a:t>
            </a:r>
            <a:r>
              <a:rPr lang="ru-RU" sz="1100" dirty="0"/>
              <a:t> без присутствия части  аминокислот (</a:t>
            </a:r>
            <a:r>
              <a:rPr lang="en-US" sz="1100" dirty="0"/>
              <a:t>INCI</a:t>
            </a:r>
            <a:r>
              <a:rPr lang="ru-RU" sz="1100" dirty="0"/>
              <a:t> </a:t>
            </a:r>
            <a:r>
              <a:rPr lang="en-US" sz="1050" dirty="0"/>
              <a:t>: </a:t>
            </a:r>
            <a:r>
              <a:rPr lang="en-US" sz="1050" dirty="0" err="1"/>
              <a:t>Deionized</a:t>
            </a:r>
            <a:r>
              <a:rPr lang="en-US" sz="1050" dirty="0"/>
              <a:t> water,</a:t>
            </a:r>
            <a:r>
              <a:rPr lang="ru-RU" sz="1100" dirty="0"/>
              <a:t> </a:t>
            </a:r>
            <a:r>
              <a:rPr lang="en-US" sz="1100" dirty="0"/>
              <a:t>Sodium PCA</a:t>
            </a:r>
            <a:r>
              <a:rPr lang="ru-RU" sz="1100" dirty="0"/>
              <a:t> , </a:t>
            </a:r>
            <a:r>
              <a:rPr lang="en-US" sz="1100" dirty="0"/>
              <a:t>Sodium Lactate</a:t>
            </a:r>
            <a:r>
              <a:rPr lang="ru-RU" sz="1100" dirty="0"/>
              <a:t>, </a:t>
            </a:r>
            <a:r>
              <a:rPr lang="en-US" sz="1100" dirty="0" err="1"/>
              <a:t>Fucus</a:t>
            </a:r>
            <a:r>
              <a:rPr lang="en-US" sz="1100" dirty="0"/>
              <a:t> </a:t>
            </a:r>
            <a:r>
              <a:rPr lang="en-US" sz="1100" dirty="0" err="1"/>
              <a:t>vesiculosus</a:t>
            </a:r>
            <a:r>
              <a:rPr lang="en-US" sz="1100" dirty="0"/>
              <a:t> extract</a:t>
            </a:r>
            <a:r>
              <a:rPr lang="ru-RU" sz="1100" dirty="0"/>
              <a:t>, </a:t>
            </a:r>
            <a:r>
              <a:rPr lang="en-US" sz="1100" dirty="0"/>
              <a:t>Urea</a:t>
            </a:r>
            <a:r>
              <a:rPr lang="ru-RU" sz="1100" dirty="0"/>
              <a:t>, </a:t>
            </a:r>
            <a:r>
              <a:rPr lang="en-US" sz="1100" dirty="0" err="1"/>
              <a:t>Inositol</a:t>
            </a:r>
            <a:r>
              <a:rPr lang="ru-RU" sz="1100" dirty="0"/>
              <a:t>,  </a:t>
            </a:r>
            <a:r>
              <a:rPr lang="en-US" sz="1100" dirty="0" err="1"/>
              <a:t>Niacinamide</a:t>
            </a:r>
            <a:r>
              <a:rPr lang="ru-RU" sz="1100" dirty="0"/>
              <a:t>,  </a:t>
            </a:r>
            <a:r>
              <a:rPr lang="en-US" sz="1100" dirty="0" err="1"/>
              <a:t>Glycine</a:t>
            </a:r>
            <a:r>
              <a:rPr lang="ru-RU" sz="1100" dirty="0"/>
              <a:t>,  </a:t>
            </a:r>
            <a:r>
              <a:rPr lang="en-US" sz="1100" dirty="0"/>
              <a:t>Fructose</a:t>
            </a:r>
            <a:r>
              <a:rPr lang="ru-RU" sz="1100" dirty="0"/>
              <a:t>,   </a:t>
            </a:r>
            <a:r>
              <a:rPr lang="en-US" sz="1100" dirty="0"/>
              <a:t>Sodium Benzoate</a:t>
            </a:r>
            <a:r>
              <a:rPr lang="ru-RU" sz="1100" dirty="0"/>
              <a:t>, </a:t>
            </a:r>
            <a:r>
              <a:rPr lang="en-US" sz="1100" dirty="0"/>
              <a:t>Lactic Acid</a:t>
            </a:r>
            <a:r>
              <a:rPr lang="ru-RU" sz="1100" dirty="0"/>
              <a:t>)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/>
              <a:t>Кутометрия</a:t>
            </a:r>
            <a:r>
              <a:rPr lang="ru-RU" sz="2400" b="1" dirty="0"/>
              <a:t>  - оценка растяжимости, упругости, утомляемости, эластичности и сопротивляемости  кожи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b="1" dirty="0" err="1"/>
              <a:t>Кутометрия</a:t>
            </a:r>
            <a:r>
              <a:rPr lang="ru-RU" sz="1600" b="1" dirty="0"/>
              <a:t>  </a:t>
            </a:r>
            <a:r>
              <a:rPr lang="ru-RU" sz="1600" dirty="0"/>
              <a:t>проводится с помощью  датчика, представляющего собой полую трубку, внутри которой создается отрицательное давление.  При соприкосновении с кожей последняя поднимается,  и измеряется высота бугорка кожи</a:t>
            </a:r>
          </a:p>
          <a:p>
            <a:r>
              <a:rPr lang="ru-RU" sz="1600" dirty="0"/>
              <a:t>Измерение указанных параметров кожи  с помощью  </a:t>
            </a:r>
            <a:r>
              <a:rPr lang="ru-RU" sz="1600" dirty="0" err="1"/>
              <a:t>кутометра</a:t>
            </a:r>
            <a:r>
              <a:rPr lang="ru-RU" sz="1600" dirty="0"/>
              <a:t> проводили спустя 28 дней после нанесения на кожу вариантов эмульсии  с включением </a:t>
            </a:r>
            <a:r>
              <a:rPr lang="en-US" sz="1600" dirty="0"/>
              <a:t>NMF-System </a:t>
            </a:r>
            <a:r>
              <a:rPr lang="ru-RU" sz="1600" dirty="0"/>
              <a:t>№ 1 и </a:t>
            </a:r>
            <a:r>
              <a:rPr lang="en-US" sz="1600" dirty="0"/>
              <a:t>NMF-System </a:t>
            </a:r>
            <a:r>
              <a:rPr lang="ru-RU" sz="1600" dirty="0"/>
              <a:t>№ 2  в концентрациях  1% и 5%   и без них  : 2 раза в день 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429000"/>
            <a:ext cx="4680519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372200" y="6381328"/>
            <a:ext cx="3685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NMF-SYSTEM-EMANSI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+mn-lt"/>
              </a:rPr>
              <a:t>Влияние  эмульсий с  </a:t>
            </a:r>
            <a:r>
              <a:rPr lang="en-US" sz="2400" b="1" dirty="0">
                <a:latin typeface="+mn-lt"/>
                <a:ea typeface="Calibri"/>
                <a:cs typeface="Times New Roman"/>
              </a:rPr>
              <a:t>NMF</a:t>
            </a:r>
            <a:r>
              <a:rPr lang="ru-RU" sz="2400" b="1" dirty="0">
                <a:latin typeface="+mn-lt"/>
                <a:ea typeface="Calibri"/>
                <a:cs typeface="Times New Roman"/>
              </a:rPr>
              <a:t>- </a:t>
            </a:r>
            <a:r>
              <a:rPr lang="en-US" sz="2400" b="1" dirty="0">
                <a:latin typeface="+mn-lt"/>
                <a:ea typeface="Calibri"/>
                <a:cs typeface="Times New Roman"/>
              </a:rPr>
              <a:t>System  </a:t>
            </a:r>
            <a:r>
              <a:rPr lang="ru-RU" sz="2400" b="1" dirty="0">
                <a:latin typeface="+mn-lt"/>
                <a:ea typeface="Calibri"/>
                <a:cs typeface="Times New Roman"/>
              </a:rPr>
              <a:t>№1 и </a:t>
            </a:r>
            <a:r>
              <a:rPr lang="en-US" sz="2400" b="1" dirty="0">
                <a:latin typeface="+mn-lt"/>
                <a:ea typeface="Calibri"/>
                <a:cs typeface="Times New Roman"/>
              </a:rPr>
              <a:t>NMF-System  </a:t>
            </a:r>
            <a:r>
              <a:rPr lang="ru-RU" sz="2400" b="1" dirty="0">
                <a:latin typeface="+mn-lt"/>
                <a:ea typeface="Calibri"/>
                <a:cs typeface="Times New Roman"/>
              </a:rPr>
              <a:t>№2</a:t>
            </a:r>
            <a:br>
              <a:rPr lang="ru-RU" sz="2400" b="1" dirty="0">
                <a:latin typeface="+mn-lt"/>
                <a:ea typeface="Calibri"/>
                <a:cs typeface="Times New Roman"/>
              </a:rPr>
            </a:br>
            <a:r>
              <a:rPr lang="ru-RU" sz="2400" b="1" dirty="0">
                <a:latin typeface="+mn-lt"/>
                <a:ea typeface="Calibri"/>
                <a:cs typeface="Times New Roman"/>
              </a:rPr>
              <a:t>на утомляемость, упругость, эластичность  кожи спустя 24 дня после 2-х кратного нанесения эмульсий в течение дня</a:t>
            </a:r>
            <a:br>
              <a:rPr lang="ru-RU" sz="2400" b="1" dirty="0">
                <a:latin typeface="+mn-lt"/>
                <a:ea typeface="Calibri"/>
                <a:cs typeface="Times New Roman"/>
              </a:rPr>
            </a:br>
            <a:endParaRPr lang="ru-RU" sz="2400" b="1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916832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Параметр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NMF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System 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№1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NMF-System 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№3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Утомляемость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↑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Упругость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↑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↑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↑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Эластичность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↑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Arial"/>
                          <a:ea typeface="Calibri"/>
                          <a:cs typeface="Times New Roman"/>
                        </a:rPr>
                        <a:t>↓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9512" y="4077072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/>
              <a:t>  </a:t>
            </a:r>
            <a:r>
              <a:rPr lang="ru-RU" sz="2000" b="1" u="sng" dirty="0"/>
              <a:t>Утомляемость</a:t>
            </a:r>
            <a:r>
              <a:rPr lang="ru-RU" sz="2000" dirty="0"/>
              <a:t> кожи  снижалась во всех вариантах  кроме   варианта  </a:t>
            </a:r>
            <a:r>
              <a:rPr lang="en-US" sz="2000" dirty="0">
                <a:ea typeface="Calibri"/>
                <a:cs typeface="Times New Roman"/>
              </a:rPr>
              <a:t>NMF-System  </a:t>
            </a:r>
            <a:r>
              <a:rPr lang="ru-RU" sz="2000" dirty="0">
                <a:ea typeface="Calibri"/>
                <a:cs typeface="Times New Roman"/>
              </a:rPr>
              <a:t>№2, концентрация  2 %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ea typeface="Calibri"/>
                <a:cs typeface="Times New Roman"/>
              </a:rPr>
              <a:t>   </a:t>
            </a:r>
            <a:r>
              <a:rPr lang="ru-RU" sz="2000" b="1" u="sng" dirty="0">
                <a:ea typeface="Calibri"/>
                <a:cs typeface="Times New Roman"/>
              </a:rPr>
              <a:t>Упругость</a:t>
            </a:r>
            <a:r>
              <a:rPr lang="ru-RU" sz="2000" dirty="0">
                <a:ea typeface="Calibri"/>
                <a:cs typeface="Times New Roman"/>
              </a:rPr>
              <a:t> кожи повышалась во всех вариантах кроме варианта  </a:t>
            </a:r>
            <a:r>
              <a:rPr lang="en-US" sz="2000" dirty="0">
                <a:ea typeface="Calibri"/>
                <a:cs typeface="Times New Roman"/>
              </a:rPr>
              <a:t>NMF</a:t>
            </a:r>
            <a:r>
              <a:rPr lang="ru-RU" sz="2000" dirty="0">
                <a:ea typeface="Calibri"/>
                <a:cs typeface="Times New Roman"/>
              </a:rPr>
              <a:t>- </a:t>
            </a:r>
            <a:r>
              <a:rPr lang="en-US" sz="2000" dirty="0">
                <a:ea typeface="Calibri"/>
                <a:cs typeface="Times New Roman"/>
              </a:rPr>
              <a:t>System  </a:t>
            </a:r>
            <a:r>
              <a:rPr lang="ru-RU" sz="2000" dirty="0">
                <a:ea typeface="Calibri"/>
                <a:cs typeface="Times New Roman"/>
              </a:rPr>
              <a:t>№1, концентрация 5%.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ea typeface="Calibri"/>
                <a:cs typeface="Times New Roman"/>
              </a:rPr>
              <a:t>   </a:t>
            </a:r>
            <a:r>
              <a:rPr lang="ru-RU" sz="2000" b="1" u="sng" dirty="0">
                <a:ea typeface="Calibri"/>
                <a:cs typeface="Times New Roman"/>
              </a:rPr>
              <a:t>Эластичность</a:t>
            </a:r>
            <a:r>
              <a:rPr lang="ru-RU" sz="2000" dirty="0">
                <a:ea typeface="Calibri"/>
                <a:cs typeface="Times New Roman"/>
              </a:rPr>
              <a:t>  кожи  повысилась только в варианте  </a:t>
            </a:r>
            <a:r>
              <a:rPr lang="en-US" sz="2000" dirty="0">
                <a:ea typeface="Calibri"/>
                <a:cs typeface="Times New Roman"/>
              </a:rPr>
              <a:t>NMF</a:t>
            </a:r>
            <a:r>
              <a:rPr lang="ru-RU" sz="2000" dirty="0">
                <a:ea typeface="Calibri"/>
                <a:cs typeface="Times New Roman"/>
              </a:rPr>
              <a:t>- </a:t>
            </a:r>
            <a:r>
              <a:rPr lang="en-US" sz="2000" dirty="0">
                <a:ea typeface="Calibri"/>
                <a:cs typeface="Times New Roman"/>
              </a:rPr>
              <a:t>System </a:t>
            </a:r>
            <a:r>
              <a:rPr lang="ru-RU" sz="2000" dirty="0">
                <a:ea typeface="Calibri"/>
                <a:cs typeface="Times New Roman"/>
              </a:rPr>
              <a:t>№1, концентрация 2%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12160" y="6381328"/>
            <a:ext cx="3469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NMF-SYSTEM-EMANSI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DCE5-FDAE-423E-9ABC-910B47EF894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1567</Words>
  <Application>Microsoft Office PowerPoint</Application>
  <PresentationFormat>Экран (4:3)</PresentationFormat>
  <Paragraphs>147</Paragraphs>
  <Slides>11</Slides>
  <Notes>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NMF – ключевой фактор в поддержании увлажнения рогового слоя по естественному механизму </vt:lpstr>
      <vt:lpstr>Обоснование</vt:lpstr>
      <vt:lpstr>NMF-System от Лаборатории ЭМАНСИ</vt:lpstr>
      <vt:lpstr>Презентация PowerPoint</vt:lpstr>
      <vt:lpstr>Корнеометрия ( увлажнение корнеоцитов) </vt:lpstr>
      <vt:lpstr>Динамика увлажнения  корнеоцитов  под действием  эмульсии с включением NMF-System № 1 и контроль </vt:lpstr>
      <vt:lpstr>Динамика увлажнения  корнеоцитов  под действием  эмульсии с включением NMF-System № 3 и контроль </vt:lpstr>
      <vt:lpstr>Кутометрия  - оценка растяжимости, упругости, утомляемости, эластичности и сопротивляемости  кожи</vt:lpstr>
      <vt:lpstr>Влияние  эмульсий с  NMF- System  №1 и NMF-System  №2 на утомляемость, упругость, эластичность  кожи спустя 24 дня после 2-х кратного нанесения эмульсий в течение дня </vt:lpstr>
      <vt:lpstr>Заключение 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Визуальная диагностика кожи лица VISIA в процессе отбора участниц для эксперимента</dc:title>
  <dc:creator>v_de</dc:creator>
  <cp:lastModifiedBy>Валентина Деменко</cp:lastModifiedBy>
  <cp:revision>82</cp:revision>
  <dcterms:created xsi:type="dcterms:W3CDTF">2023-10-04T11:13:11Z</dcterms:created>
  <dcterms:modified xsi:type="dcterms:W3CDTF">2026-04-17T10:07:23Z</dcterms:modified>
</cp:coreProperties>
</file>